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handoutMasterIdLst>
    <p:handoutMasterId r:id="rId12"/>
  </p:handoutMasterIdLst>
  <p:sldIdLst>
    <p:sldId id="300" r:id="rId5"/>
    <p:sldId id="351" r:id="rId6"/>
    <p:sldId id="365" r:id="rId7"/>
    <p:sldId id="363" r:id="rId8"/>
    <p:sldId id="364" r:id="rId9"/>
    <p:sldId id="362"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uttrellt"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4080"/>
    <a:srgbClr val="0033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3043" autoAdjust="0"/>
  </p:normalViewPr>
  <p:slideViewPr>
    <p:cSldViewPr snapToGrid="0">
      <p:cViewPr>
        <p:scale>
          <a:sx n="80" d="100"/>
          <a:sy n="80" d="100"/>
        </p:scale>
        <p:origin x="-1878" y="-720"/>
      </p:cViewPr>
      <p:guideLst>
        <p:guide orient="horz" pos="1046"/>
        <p:guide pos="289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9" d="100"/>
          <a:sy n="89" d="100"/>
        </p:scale>
        <p:origin x="-3078"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60F2410-84D3-C342-9804-CE800C2CD2CC}" type="datetimeFigureOut">
              <a:rPr lang="en-US" smtClean="0"/>
              <a:pPr/>
              <a:t>3/4/2015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935754-DE47-614A-9C02-94468097BF38}" type="slidenum">
              <a:rPr lang="en-US" smtClean="0"/>
              <a:pPr/>
              <a:t>‹#›</a:t>
            </a:fld>
            <a:endParaRPr lang="en-US"/>
          </a:p>
        </p:txBody>
      </p:sp>
    </p:spTree>
    <p:extLst>
      <p:ext uri="{BB962C8B-B14F-4D97-AF65-F5344CB8AC3E}">
        <p14:creationId xmlns="" xmlns:p14="http://schemas.microsoft.com/office/powerpoint/2010/main" val="4208113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97D174-1F53-4085-B2F3-EC38D917C843}" type="datetimeFigureOut">
              <a:rPr lang="en-US" smtClean="0"/>
              <a:pPr/>
              <a:t>3/4/2015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DB62AE-D339-4564-A9B6-351F6C85D02D}" type="slidenum">
              <a:rPr lang="en-US" smtClean="0"/>
              <a:pPr/>
              <a:t>‹#›</a:t>
            </a:fld>
            <a:endParaRPr lang="en-US"/>
          </a:p>
        </p:txBody>
      </p:sp>
    </p:spTree>
    <p:extLst>
      <p:ext uri="{BB962C8B-B14F-4D97-AF65-F5344CB8AC3E}">
        <p14:creationId xmlns="" xmlns:p14="http://schemas.microsoft.com/office/powerpoint/2010/main" val="22623328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3DB62AE-D339-4564-A9B6-351F6C85D02D}" type="slidenum">
              <a:rPr lang="en-US" smtClean="0"/>
              <a:pPr/>
              <a:t>1</a:t>
            </a:fld>
            <a:endParaRPr lang="en-US"/>
          </a:p>
        </p:txBody>
      </p:sp>
    </p:spTree>
    <p:extLst>
      <p:ext uri="{BB962C8B-B14F-4D97-AF65-F5344CB8AC3E}">
        <p14:creationId xmlns="" xmlns:p14="http://schemas.microsoft.com/office/powerpoint/2010/main" val="201240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3DB62AE-D339-4564-A9B6-351F6C85D02D}"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DB62AE-D339-4564-A9B6-351F6C85D02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DB62AE-D339-4564-A9B6-351F6C85D02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DB62AE-D339-4564-A9B6-351F6C85D02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DB62AE-D339-4564-A9B6-351F6C85D02D}"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smtClean="0"/>
              <a:t>Part 1 Introduction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7F18171-3CFD-4EA0-85C5-09FD5498B4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Part 1 Introduction</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18171-3CFD-4EA0-85C5-09FD5498B4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Part 1 Introduction</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18171-3CFD-4EA0-85C5-09FD5498B4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906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Part 1 Introduction</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18171-3CFD-4EA0-85C5-09FD5498B4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Part 1 Introduction</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18171-3CFD-4EA0-85C5-09FD5498B4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Part 1 Introduction</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18171-3CFD-4EA0-85C5-09FD5498B4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62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3047999"/>
            <a:ext cx="4040188" cy="307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572000" y="2362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3047999"/>
            <a:ext cx="4041775" cy="3078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Part 1 Introduction</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F18171-3CFD-4EA0-85C5-09FD5498B4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Part 1 Introduction</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F18171-3CFD-4EA0-85C5-09FD5498B4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Part 1 Introduction</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F18171-3CFD-4EA0-85C5-09FD5498B4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Part 1 Introduction</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18171-3CFD-4EA0-85C5-09FD5498B4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Part 1 Introduction</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18171-3CFD-4EA0-85C5-09FD5498B4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08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438400"/>
            <a:ext cx="8229600" cy="3687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FFFFFF"/>
                </a:solidFill>
              </a:defRPr>
            </a:lvl1pPr>
          </a:lstStyle>
          <a:p>
            <a:r>
              <a:rPr lang="en-US" dirty="0" smtClean="0"/>
              <a:t>Part 1 – Introduction</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04D8385-7774-D04D-B9DE-94710308E872}" type="slidenum">
              <a:rPr lang="en-US" smtClean="0"/>
              <a:pPr/>
              <a:t>‹#›</a:t>
            </a:fld>
            <a:endParaRPr lang="en-US" dirty="0"/>
          </a:p>
        </p:txBody>
      </p:sp>
      <p:pic>
        <p:nvPicPr>
          <p:cNvPr id="8" name="Picture 7" descr="edc.png"/>
          <p:cNvPicPr>
            <a:picLocks noChangeAspect="1"/>
          </p:cNvPicPr>
          <p:nvPr userDrawn="1"/>
        </p:nvPicPr>
        <p:blipFill rotWithShape="1">
          <a:blip r:embed="rId13" cstate="print">
            <a:extLst>
              <a:ext uri="{BEBA8EAE-BF5A-486C-A8C5-ECC9F3942E4B}">
                <a14:imgProps xmlns="" xmlns:a14="http://schemas.microsoft.com/office/drawing/2010/main">
                  <a14:imgLayer r:embed="rId14">
                    <a14:imgEffect>
                      <a14:backgroundRemoval t="3188" b="90000" l="609" r="89827">
                        <a14:foregroundMark x1="15377" y1="3188" x2="15377" y2="3188"/>
                        <a14:foregroundMark x1="3797" y1="3750" x2="3797" y2="3750"/>
                        <a14:foregroundMark x1="1500" y1="13313" x2="1500" y2="13313"/>
                        <a14:foregroundMark x1="609" y1="15063" x2="609" y2="15063"/>
                        <a14:backgroundMark x1="11674" y1="32688" x2="11674" y2="32688"/>
                      </a14:backgroundRemoval>
                    </a14:imgEffect>
                    <a14:imgEffect>
                      <a14:sharpenSoften amount="11000"/>
                    </a14:imgEffect>
                  </a14:imgLayer>
                </a14:imgProps>
              </a:ext>
            </a:extLst>
          </a:blip>
          <a:srcRect r="58701" b="73067"/>
          <a:stretch/>
        </p:blipFill>
        <p:spPr>
          <a:xfrm>
            <a:off x="714" y="0"/>
            <a:ext cx="3775758" cy="18470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rgbClr val="FFFFFF"/>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FFFFFF"/>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FFFFFF"/>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FF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32019" y="1518636"/>
            <a:ext cx="4392381" cy="5072169"/>
          </a:xfrm>
        </p:spPr>
        <p:txBody>
          <a:bodyPr>
            <a:normAutofit fontScale="77500" lnSpcReduction="20000"/>
          </a:bodyPr>
          <a:lstStyle/>
          <a:p>
            <a:r>
              <a:rPr lang="en-US" sz="3600" dirty="0" smtClean="0"/>
              <a:t>What is 3DM (DTM)?</a:t>
            </a:r>
          </a:p>
          <a:p>
            <a:pPr lvl="1"/>
            <a:r>
              <a:rPr lang="en-US" dirty="0" smtClean="0"/>
              <a:t>Collection </a:t>
            </a:r>
            <a:r>
              <a:rPr lang="en-US" dirty="0"/>
              <a:t>of intelligent computer objects that represent an original </a:t>
            </a:r>
            <a:r>
              <a:rPr lang="en-US" dirty="0" smtClean="0"/>
              <a:t>surface</a:t>
            </a:r>
          </a:p>
          <a:p>
            <a:pPr lvl="1"/>
            <a:r>
              <a:rPr lang="en-US" dirty="0" smtClean="0"/>
              <a:t>The </a:t>
            </a:r>
            <a:r>
              <a:rPr lang="en-US" dirty="0"/>
              <a:t>objects know their position in space and in </a:t>
            </a:r>
            <a:r>
              <a:rPr lang="en-US" dirty="0" smtClean="0"/>
              <a:t>what </a:t>
            </a:r>
            <a:r>
              <a:rPr lang="en-US" dirty="0"/>
              <a:t>they </a:t>
            </a:r>
            <a:r>
              <a:rPr lang="en-US" dirty="0" smtClean="0"/>
              <a:t>represent</a:t>
            </a:r>
          </a:p>
          <a:p>
            <a:pPr marL="457200" lvl="1" indent="0">
              <a:buNone/>
            </a:pPr>
            <a:endParaRPr lang="en-US" dirty="0" smtClean="0"/>
          </a:p>
          <a:p>
            <a:r>
              <a:rPr lang="en-US" sz="3600" dirty="0" smtClean="0"/>
              <a:t>Why 3DM?</a:t>
            </a:r>
          </a:p>
          <a:p>
            <a:pPr lvl="1"/>
            <a:r>
              <a:rPr lang="en-US" dirty="0" smtClean="0"/>
              <a:t>Design: Clash/conflict detection, better quantities</a:t>
            </a:r>
          </a:p>
          <a:p>
            <a:pPr lvl="1"/>
            <a:r>
              <a:rPr lang="en-US" dirty="0" smtClean="0"/>
              <a:t>Construction: Better bids, better product, better inspection</a:t>
            </a:r>
            <a:endParaRPr lang="en-US" dirty="0"/>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762500" y="2320924"/>
            <a:ext cx="4119034" cy="3089276"/>
          </a:xfrm>
          <a:prstGeom prst="rect">
            <a:avLst/>
          </a:prstGeom>
          <a:ln>
            <a:solidFill>
              <a:schemeClr val="tx1"/>
            </a:solidFill>
          </a:ln>
        </p:spPr>
      </p:pic>
      <p:sp>
        <p:nvSpPr>
          <p:cNvPr id="7" name="Title 1"/>
          <p:cNvSpPr>
            <a:spLocks noGrp="1"/>
          </p:cNvSpPr>
          <p:nvPr>
            <p:ph type="title"/>
          </p:nvPr>
        </p:nvSpPr>
        <p:spPr>
          <a:xfrm>
            <a:off x="419100" y="317500"/>
            <a:ext cx="8229600" cy="990600"/>
          </a:xfrm>
        </p:spPr>
        <p:txBody>
          <a:bodyPr>
            <a:normAutofit/>
          </a:bodyPr>
          <a:lstStyle/>
          <a:p>
            <a:r>
              <a:rPr lang="en-US" sz="4000" b="1" dirty="0">
                <a:effectLst>
                  <a:outerShdw blurRad="38100" dist="38100" dir="2700000" algn="tl">
                    <a:srgbClr val="000000">
                      <a:alpha val="43137"/>
                    </a:srgbClr>
                  </a:outerShdw>
                </a:effectLst>
              </a:rPr>
              <a:t>3D </a:t>
            </a:r>
            <a:r>
              <a:rPr lang="en-US" sz="4000" b="1" dirty="0" smtClean="0">
                <a:effectLst>
                  <a:outerShdw blurRad="38100" dist="38100" dir="2700000" algn="tl">
                    <a:srgbClr val="000000">
                      <a:alpha val="43137"/>
                    </a:srgbClr>
                  </a:outerShdw>
                </a:effectLst>
              </a:rPr>
              <a:t>Modeling Basics</a:t>
            </a:r>
            <a:endParaRPr lang="en-US" sz="40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080"/>
        </a:solidFill>
        <a:effectLst/>
      </p:bgPr>
    </p:bg>
    <p:spTree>
      <p:nvGrpSpPr>
        <p:cNvPr id="1" name=""/>
        <p:cNvGrpSpPr/>
        <p:nvPr/>
      </p:nvGrpSpPr>
      <p:grpSpPr>
        <a:xfrm>
          <a:off x="0" y="0"/>
          <a:ext cx="0" cy="0"/>
          <a:chOff x="0" y="0"/>
          <a:chExt cx="0" cy="0"/>
        </a:xfrm>
      </p:grpSpPr>
      <p:sp>
        <p:nvSpPr>
          <p:cNvPr id="9" name="Content Placeholder 8"/>
          <p:cNvSpPr>
            <a:spLocks noGrp="1"/>
          </p:cNvSpPr>
          <p:nvPr>
            <p:ph sz="half" idx="2"/>
          </p:nvPr>
        </p:nvSpPr>
        <p:spPr>
          <a:xfrm>
            <a:off x="228600" y="4404499"/>
            <a:ext cx="8775700" cy="2136001"/>
          </a:xfrm>
        </p:spPr>
        <p:txBody>
          <a:bodyPr>
            <a:normAutofit fontScale="85000" lnSpcReduction="10000"/>
          </a:bodyPr>
          <a:lstStyle/>
          <a:p>
            <a:r>
              <a:rPr lang="en-US" sz="3300" dirty="0"/>
              <a:t>Project represented in 3D, with accuracy and </a:t>
            </a:r>
            <a:r>
              <a:rPr lang="en-US" sz="3300" dirty="0" smtClean="0"/>
              <a:t>precision</a:t>
            </a:r>
          </a:p>
          <a:p>
            <a:pPr lvl="1"/>
            <a:r>
              <a:rPr lang="en-US" dirty="0" smtClean="0"/>
              <a:t>Rotated</a:t>
            </a:r>
            <a:r>
              <a:rPr lang="en-US" dirty="0"/>
              <a:t>, tilted, and manipulated to provide varying </a:t>
            </a:r>
            <a:r>
              <a:rPr lang="en-US" dirty="0" smtClean="0"/>
              <a:t>views</a:t>
            </a:r>
          </a:p>
          <a:p>
            <a:pPr lvl="1"/>
            <a:r>
              <a:rPr lang="en-US" dirty="0" smtClean="0"/>
              <a:t>Perform </a:t>
            </a:r>
            <a:r>
              <a:rPr lang="en-US" dirty="0"/>
              <a:t>“clash” </a:t>
            </a:r>
            <a:r>
              <a:rPr lang="en-US" dirty="0" smtClean="0"/>
              <a:t>analysis, easily see surface “spikes”</a:t>
            </a:r>
          </a:p>
          <a:p>
            <a:pPr lvl="1"/>
            <a:r>
              <a:rPr lang="en-US" dirty="0" smtClean="0"/>
              <a:t>Improved </a:t>
            </a:r>
            <a:r>
              <a:rPr lang="en-US" dirty="0"/>
              <a:t>quality with quantity </a:t>
            </a:r>
            <a:r>
              <a:rPr lang="en-US" dirty="0" smtClean="0"/>
              <a:t>takeoffs</a:t>
            </a:r>
          </a:p>
          <a:p>
            <a:pPr lvl="1"/>
            <a:r>
              <a:rPr lang="en-US" dirty="0" smtClean="0"/>
              <a:t>Digital </a:t>
            </a:r>
            <a:r>
              <a:rPr lang="en-US" dirty="0"/>
              <a:t>Terrain Model (DTM) </a:t>
            </a:r>
            <a:r>
              <a:rPr lang="en-US" dirty="0" smtClean="0"/>
              <a:t>converted to </a:t>
            </a:r>
            <a:r>
              <a:rPr lang="en-US" dirty="0" err="1" smtClean="0"/>
              <a:t>LandXML</a:t>
            </a:r>
            <a:r>
              <a:rPr lang="en-US" dirty="0" smtClean="0"/>
              <a:t> for </a:t>
            </a:r>
            <a:r>
              <a:rPr lang="en-US" dirty="0"/>
              <a:t>Automated Machine </a:t>
            </a:r>
            <a:r>
              <a:rPr lang="en-US" dirty="0" smtClean="0"/>
              <a:t>Guidance (AMG)</a:t>
            </a:r>
          </a:p>
        </p:txBody>
      </p:sp>
      <p:grpSp>
        <p:nvGrpSpPr>
          <p:cNvPr id="13" name="Group 12"/>
          <p:cNvGrpSpPr/>
          <p:nvPr/>
        </p:nvGrpSpPr>
        <p:grpSpPr>
          <a:xfrm>
            <a:off x="1034623" y="1622983"/>
            <a:ext cx="7055277" cy="2603716"/>
            <a:chOff x="94823" y="2956483"/>
            <a:chExt cx="4819091" cy="2603716"/>
          </a:xfrm>
        </p:grpSpPr>
        <p:sp>
          <p:nvSpPr>
            <p:cNvPr id="4" name="TextBox 3"/>
            <p:cNvSpPr txBox="1"/>
            <p:nvPr/>
          </p:nvSpPr>
          <p:spPr>
            <a:xfrm>
              <a:off x="3164717" y="5283200"/>
              <a:ext cx="126180" cy="276999"/>
            </a:xfrm>
            <a:prstGeom prst="rect">
              <a:avLst/>
            </a:prstGeom>
            <a:noFill/>
          </p:spPr>
          <p:txBody>
            <a:bodyPr wrap="none" rtlCol="0">
              <a:spAutoFit/>
            </a:bodyPr>
            <a:lstStyle/>
            <a:p>
              <a:endParaRPr lang="en-US" sz="1200" dirty="0">
                <a:solidFill>
                  <a:srgbClr val="FFFFFF"/>
                </a:solidFill>
                <a:latin typeface="Arial Unicode MS" pitchFamily="34" charset="-128"/>
                <a:ea typeface="Arial Unicode MS" pitchFamily="34" charset="-128"/>
                <a:cs typeface="Arial Unicode MS" pitchFamily="34" charset="-128"/>
              </a:endParaRPr>
            </a:p>
          </p:txBody>
        </p:sp>
        <p:pic>
          <p:nvPicPr>
            <p:cNvPr id="3" name="Picture 2" descr="Since this picture is an electronic representation of a 3D computer model, it is possible to use a computer mouse to spin and tilt this surface so it can be viewed better from various perspectives.  This is possible because the lines and points have intelligence, that is they know where they are in space and in relation to each other.  If this was an electronic drawing instead of a model, this would be the only view available.  Although it has a 3D appearance, it would not be possible to tilt and spin the surface. &#10;"/>
            <p:cNvPicPr>
              <a:picLocks noChangeAspect="1"/>
            </p:cNvPicPr>
            <p:nvPr/>
          </p:nvPicPr>
          <p:blipFill>
            <a:blip r:embed="rId3" cstate="print"/>
            <a:stretch>
              <a:fillRect/>
            </a:stretch>
          </p:blipFill>
          <p:spPr>
            <a:xfrm>
              <a:off x="94823" y="2956483"/>
              <a:ext cx="4819091" cy="2326717"/>
            </a:xfrm>
            <a:prstGeom prst="rect">
              <a:avLst/>
            </a:prstGeom>
          </p:spPr>
        </p:pic>
      </p:grpSp>
      <p:sp>
        <p:nvSpPr>
          <p:cNvPr id="12" name="Title 1"/>
          <p:cNvSpPr>
            <a:spLocks noGrp="1"/>
          </p:cNvSpPr>
          <p:nvPr>
            <p:ph type="title"/>
          </p:nvPr>
        </p:nvSpPr>
        <p:spPr>
          <a:xfrm>
            <a:off x="419100" y="317500"/>
            <a:ext cx="8229600" cy="990600"/>
          </a:xfrm>
        </p:spPr>
        <p:txBody>
          <a:bodyPr>
            <a:normAutofit/>
          </a:bodyPr>
          <a:lstStyle/>
          <a:p>
            <a:r>
              <a:rPr lang="en-US" sz="4000" b="1" dirty="0" smtClean="0">
                <a:effectLst>
                  <a:outerShdw blurRad="38100" dist="38100" dir="2700000" algn="tl">
                    <a:srgbClr val="000000">
                      <a:alpha val="43137"/>
                    </a:srgbClr>
                  </a:outerShdw>
                </a:effectLst>
              </a:rPr>
              <a:t>3DM for Construction</a:t>
            </a:r>
            <a:endParaRPr lang="en-US" sz="4000"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853751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797" y="211777"/>
            <a:ext cx="5510151" cy="1143000"/>
          </a:xfrm>
        </p:spPr>
        <p:txBody>
          <a:bodyPr>
            <a:normAutofit/>
          </a:bodyPr>
          <a:lstStyle/>
          <a:p>
            <a:r>
              <a:rPr lang="en-US" sz="4000" dirty="0" smtClean="0"/>
              <a:t>3DM Benefits</a:t>
            </a:r>
            <a:endParaRPr lang="en-US" sz="4000" dirty="0"/>
          </a:p>
        </p:txBody>
      </p:sp>
      <p:sp>
        <p:nvSpPr>
          <p:cNvPr id="3" name="Content Placeholder 2"/>
          <p:cNvSpPr>
            <a:spLocks noGrp="1"/>
          </p:cNvSpPr>
          <p:nvPr>
            <p:ph sz="half" idx="1"/>
          </p:nvPr>
        </p:nvSpPr>
        <p:spPr>
          <a:xfrm>
            <a:off x="457199" y="1306286"/>
            <a:ext cx="8247413" cy="5023262"/>
          </a:xfrm>
        </p:spPr>
        <p:txBody>
          <a:bodyPr>
            <a:normAutofit fontScale="92500" lnSpcReduction="20000"/>
          </a:bodyPr>
          <a:lstStyle/>
          <a:p>
            <a:r>
              <a:rPr lang="en-US" dirty="0" smtClean="0"/>
              <a:t>For Cabinet</a:t>
            </a:r>
          </a:p>
          <a:p>
            <a:pPr lvl="1"/>
            <a:r>
              <a:rPr lang="en-US" dirty="0" smtClean="0"/>
              <a:t>Lower bids</a:t>
            </a:r>
          </a:p>
          <a:p>
            <a:pPr lvl="1"/>
            <a:r>
              <a:rPr lang="en-US" dirty="0" smtClean="0"/>
              <a:t>Material cost savings</a:t>
            </a:r>
          </a:p>
          <a:p>
            <a:pPr lvl="1"/>
            <a:r>
              <a:rPr lang="en-US" dirty="0" smtClean="0"/>
              <a:t>Uniformity</a:t>
            </a:r>
          </a:p>
          <a:p>
            <a:r>
              <a:rPr lang="en-US" dirty="0" smtClean="0"/>
              <a:t>For Contractors</a:t>
            </a:r>
          </a:p>
          <a:p>
            <a:pPr lvl="1"/>
            <a:r>
              <a:rPr lang="en-US" dirty="0" smtClean="0"/>
              <a:t>Better, more accurate bids</a:t>
            </a:r>
          </a:p>
          <a:p>
            <a:pPr lvl="1"/>
            <a:r>
              <a:rPr lang="en-US" dirty="0" err="1" smtClean="0"/>
              <a:t>Stakeless</a:t>
            </a:r>
            <a:r>
              <a:rPr lang="en-US" dirty="0" smtClean="0"/>
              <a:t> construction</a:t>
            </a:r>
          </a:p>
          <a:p>
            <a:pPr lvl="1"/>
            <a:r>
              <a:rPr lang="en-US" dirty="0" smtClean="0"/>
              <a:t>Increased productivity and efficiency, </a:t>
            </a:r>
            <a:r>
              <a:rPr lang="en-US" smtClean="0"/>
              <a:t>lower costs</a:t>
            </a:r>
            <a:endParaRPr lang="en-US" dirty="0" smtClean="0"/>
          </a:p>
          <a:p>
            <a:pPr lvl="1"/>
            <a:r>
              <a:rPr lang="en-US" dirty="0" smtClean="0"/>
              <a:t>Eliminate 3</a:t>
            </a:r>
            <a:r>
              <a:rPr lang="en-US" baseline="30000" dirty="0" smtClean="0"/>
              <a:t>rd</a:t>
            </a:r>
            <a:r>
              <a:rPr lang="en-US" dirty="0" smtClean="0"/>
              <a:t> party reverse engineering</a:t>
            </a:r>
          </a:p>
          <a:p>
            <a:r>
              <a:rPr lang="en-US" dirty="0" smtClean="0"/>
              <a:t>For Designers</a:t>
            </a:r>
          </a:p>
          <a:p>
            <a:pPr lvl="1"/>
            <a:r>
              <a:rPr lang="en-US" dirty="0" smtClean="0"/>
              <a:t>Identification of potential constructability issues earlier in the design process</a:t>
            </a:r>
          </a:p>
          <a:p>
            <a:pPr lvl="1"/>
            <a:r>
              <a:rPr lang="en-US" dirty="0" smtClean="0"/>
              <a:t>Better value to clients and stakeholders</a:t>
            </a:r>
          </a:p>
          <a:p>
            <a:pPr lvl="1"/>
            <a:r>
              <a:rPr lang="en-US" dirty="0" smtClean="0"/>
              <a:t>Visual model verification provides design QC</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04800"/>
            <a:ext cx="8229600" cy="990600"/>
          </a:xfrm>
        </p:spPr>
        <p:txBody>
          <a:bodyPr>
            <a:normAutofit/>
          </a:bodyPr>
          <a:lstStyle/>
          <a:p>
            <a:r>
              <a:rPr lang="en-US" sz="4000" b="1" dirty="0" smtClean="0">
                <a:effectLst>
                  <a:outerShdw blurRad="38100" dist="38100" dir="2700000" algn="tl">
                    <a:srgbClr val="000000">
                      <a:alpha val="43137"/>
                    </a:srgbClr>
                  </a:outerShdw>
                </a:effectLst>
              </a:rPr>
              <a:t>3DM: </a:t>
            </a:r>
            <a:r>
              <a:rPr lang="en-US" sz="4000" b="1" dirty="0">
                <a:effectLst>
                  <a:outerShdw blurRad="38100" dist="38100" dir="2700000" algn="tl">
                    <a:srgbClr val="000000">
                      <a:alpha val="43137"/>
                    </a:srgbClr>
                  </a:outerShdw>
                </a:effectLst>
              </a:rPr>
              <a:t>MAP-21 Provisions</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69900" y="1828800"/>
            <a:ext cx="8229600" cy="4297363"/>
          </a:xfrm>
        </p:spPr>
        <p:txBody>
          <a:bodyPr>
            <a:normAutofit fontScale="77500" lnSpcReduction="20000"/>
          </a:bodyPr>
          <a:lstStyle/>
          <a:p>
            <a:r>
              <a:rPr lang="en-US" sz="3600" dirty="0" smtClean="0"/>
              <a:t>Section </a:t>
            </a:r>
            <a:r>
              <a:rPr lang="en-US" sz="3600" dirty="0"/>
              <a:t>1304 – Innovative Project Delivery </a:t>
            </a:r>
            <a:r>
              <a:rPr lang="en-US" sz="3600" dirty="0" smtClean="0"/>
              <a:t>Methods</a:t>
            </a:r>
          </a:p>
          <a:p>
            <a:pPr lvl="1"/>
            <a:r>
              <a:rPr lang="en-US" dirty="0" smtClean="0"/>
              <a:t>Projects </a:t>
            </a:r>
            <a:r>
              <a:rPr lang="en-US" dirty="0"/>
              <a:t>including use of innovative technology may be </a:t>
            </a:r>
            <a:r>
              <a:rPr lang="en-US" dirty="0" smtClean="0"/>
              <a:t>eligible for </a:t>
            </a:r>
            <a:r>
              <a:rPr lang="en-US" dirty="0"/>
              <a:t>greater federal share of </a:t>
            </a:r>
            <a:r>
              <a:rPr lang="en-US" dirty="0" smtClean="0"/>
              <a:t>funding</a:t>
            </a:r>
          </a:p>
          <a:p>
            <a:pPr lvl="1"/>
            <a:r>
              <a:rPr lang="en-US" dirty="0" smtClean="0"/>
              <a:t>Examples </a:t>
            </a:r>
            <a:r>
              <a:rPr lang="en-US" dirty="0"/>
              <a:t>include “digital 3-dimensional modeling </a:t>
            </a:r>
            <a:r>
              <a:rPr lang="en-US" dirty="0" smtClean="0"/>
              <a:t>techniques”</a:t>
            </a:r>
          </a:p>
          <a:p>
            <a:pPr marL="457200" lvl="1" indent="0">
              <a:buNone/>
            </a:pPr>
            <a:endParaRPr lang="en-US" dirty="0" smtClean="0"/>
          </a:p>
          <a:p>
            <a:r>
              <a:rPr lang="en-US" sz="3600" dirty="0" smtClean="0"/>
              <a:t>Section </a:t>
            </a:r>
            <a:r>
              <a:rPr lang="en-US" sz="3600" dirty="0"/>
              <a:t>1503 – Project Approval and </a:t>
            </a:r>
            <a:r>
              <a:rPr lang="en-US" sz="3600" dirty="0" smtClean="0"/>
              <a:t>Oversight</a:t>
            </a:r>
          </a:p>
          <a:p>
            <a:pPr lvl="1"/>
            <a:r>
              <a:rPr lang="en-US" dirty="0" smtClean="0"/>
              <a:t>The </a:t>
            </a:r>
            <a:r>
              <a:rPr lang="en-US" dirty="0"/>
              <a:t>Secretary “shall encourage the use of advanced </a:t>
            </a:r>
            <a:r>
              <a:rPr lang="en-US" dirty="0" smtClean="0"/>
              <a:t>modeling technologies </a:t>
            </a:r>
            <a:r>
              <a:rPr lang="en-US" dirty="0"/>
              <a:t>during environmental, planning, </a:t>
            </a:r>
            <a:r>
              <a:rPr lang="en-US" dirty="0" smtClean="0"/>
              <a:t>financial management</a:t>
            </a:r>
            <a:r>
              <a:rPr lang="en-US" dirty="0"/>
              <a:t>, design, simulation, and construction processes </a:t>
            </a:r>
            <a:r>
              <a:rPr lang="en-US" dirty="0" smtClean="0"/>
              <a:t>of [federal-aid</a:t>
            </a:r>
            <a:r>
              <a:rPr lang="en-US" dirty="0"/>
              <a:t>] projects</a:t>
            </a:r>
            <a:r>
              <a:rPr lang="en-US" dirty="0" smtClean="0"/>
              <a:t>.”</a:t>
            </a:r>
          </a:p>
          <a:p>
            <a:pPr lvl="1"/>
            <a:r>
              <a:rPr lang="en-US" dirty="0" smtClean="0"/>
              <a:t>Compile </a:t>
            </a:r>
            <a:r>
              <a:rPr lang="en-US" dirty="0"/>
              <a:t>information and industry best </a:t>
            </a:r>
            <a:r>
              <a:rPr lang="en-US" dirty="0" smtClean="0"/>
              <a:t>practices</a:t>
            </a:r>
          </a:p>
          <a:p>
            <a:pPr lvl="1"/>
            <a:r>
              <a:rPr lang="en-US" dirty="0" smtClean="0"/>
              <a:t>Disseminate </a:t>
            </a:r>
            <a:r>
              <a:rPr lang="en-US" dirty="0"/>
              <a:t>information and best practices to state </a:t>
            </a:r>
            <a:r>
              <a:rPr lang="en-US" dirty="0" smtClean="0"/>
              <a:t>DOTs</a:t>
            </a:r>
          </a:p>
          <a:p>
            <a:pPr lvl="1"/>
            <a:r>
              <a:rPr lang="en-US" dirty="0" smtClean="0"/>
              <a:t>Develop </a:t>
            </a:r>
            <a:r>
              <a:rPr lang="en-US" dirty="0"/>
              <a:t>and publish a comprehensive plan</a:t>
            </a:r>
          </a:p>
        </p:txBody>
      </p:sp>
    </p:spTree>
    <p:extLst>
      <p:ext uri="{BB962C8B-B14F-4D97-AF65-F5344CB8AC3E}">
        <p14:creationId xmlns="" xmlns:p14="http://schemas.microsoft.com/office/powerpoint/2010/main" val="47118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304800"/>
            <a:ext cx="8229600" cy="990600"/>
          </a:xfrm>
        </p:spPr>
        <p:txBody>
          <a:bodyPr>
            <a:normAutofit/>
          </a:bodyPr>
          <a:lstStyle/>
          <a:p>
            <a:r>
              <a:rPr lang="en-US" sz="4000" b="1" dirty="0" smtClean="0">
                <a:effectLst>
                  <a:outerShdw blurRad="38100" dist="38100" dir="2700000" algn="tl">
                    <a:srgbClr val="000000">
                      <a:alpha val="43137"/>
                    </a:srgbClr>
                  </a:outerShdw>
                </a:effectLst>
              </a:rPr>
              <a:t>FHWA Role on 3DM</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95300" y="1892300"/>
            <a:ext cx="8229600" cy="4297363"/>
          </a:xfrm>
        </p:spPr>
        <p:txBody>
          <a:bodyPr>
            <a:normAutofit fontScale="92500" lnSpcReduction="10000"/>
          </a:bodyPr>
          <a:lstStyle/>
          <a:p>
            <a:r>
              <a:rPr lang="en-US" sz="3200" dirty="0"/>
              <a:t>Three-dimensional engineered models for construction (or just 3D models) are among a few select technologies being promoted by the FHWA Every Day Counts </a:t>
            </a:r>
            <a:r>
              <a:rPr lang="en-US" sz="3200" dirty="0" smtClean="0"/>
              <a:t>program</a:t>
            </a:r>
          </a:p>
          <a:p>
            <a:pPr marL="0" indent="0">
              <a:buNone/>
            </a:pPr>
            <a:endParaRPr lang="en-US" sz="3200" dirty="0" smtClean="0"/>
          </a:p>
          <a:p>
            <a:r>
              <a:rPr lang="en-US" sz="3200" dirty="0" smtClean="0"/>
              <a:t>Our </a:t>
            </a:r>
            <a:r>
              <a:rPr lang="en-US" sz="3200" dirty="0"/>
              <a:t>focus is on helping owner-agencies, designers, and construction contractors with little or no experience in 3D engineered models get started in implementing this technology</a:t>
            </a:r>
            <a:endParaRPr lang="en-US" dirty="0"/>
          </a:p>
        </p:txBody>
      </p:sp>
    </p:spTree>
    <p:extLst>
      <p:ext uri="{BB962C8B-B14F-4D97-AF65-F5344CB8AC3E}">
        <p14:creationId xmlns="" xmlns:p14="http://schemas.microsoft.com/office/powerpoint/2010/main" val="2169413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F18171-3CFD-4EA0-85C5-09FD5498B499}" type="slidenum">
              <a:rPr lang="en-US" smtClean="0"/>
              <a:pPr/>
              <a:t>6</a:t>
            </a:fld>
            <a:endParaRPr lang="en-US"/>
          </a:p>
        </p:txBody>
      </p:sp>
      <p:sp>
        <p:nvSpPr>
          <p:cNvPr id="5" name="Title 1"/>
          <p:cNvSpPr txBox="1">
            <a:spLocks/>
          </p:cNvSpPr>
          <p:nvPr/>
        </p:nvSpPr>
        <p:spPr>
          <a:xfrm>
            <a:off x="470029" y="200751"/>
            <a:ext cx="8229600" cy="1143000"/>
          </a:xfrm>
          <a:prstGeom prst="rect">
            <a:avLst/>
          </a:prstGeom>
        </p:spPr>
        <p:txBody>
          <a:bodyPr vert="horz" lIns="91440" tIns="45720" rIns="91440" bIns="45720" rtlCol="0" anchor="ctr">
            <a:normAutofit/>
          </a:bodyPr>
          <a:lstStyle/>
          <a:p>
            <a:pPr lvl="0" algn="ctr">
              <a:spcBef>
                <a:spcPct val="0"/>
              </a:spcBef>
            </a:pPr>
            <a:r>
              <a:rPr lang="en-US" sz="4000" b="1" dirty="0" smtClean="0">
                <a:solidFill>
                  <a:schemeClr val="bg1"/>
                </a:solidFill>
                <a:effectLst>
                  <a:outerShdw blurRad="50800" dist="38100" dir="2700000" algn="tl" rotWithShape="0">
                    <a:prstClr val="black">
                      <a:alpha val="40000"/>
                    </a:prstClr>
                  </a:outerShdw>
                </a:effectLst>
              </a:rPr>
              <a:t>Additional Resources</a:t>
            </a:r>
            <a:endParaRPr kumimoji="0" lang="en-US" sz="4000" b="1" i="0" u="none" strike="noStrike" kern="1200" cap="none" spc="0" normalizeH="0" baseline="0" noProof="0" dirty="0">
              <a:ln>
                <a:noFill/>
              </a:ln>
              <a:solidFill>
                <a:schemeClr val="bg1"/>
              </a:solidFill>
              <a:effectLst>
                <a:outerShdw blurRad="50800" dist="38100" dir="2700000" algn="tl" rotWithShape="0">
                  <a:prstClr val="black">
                    <a:alpha val="40000"/>
                  </a:prstClr>
                </a:outerShdw>
              </a:effectLst>
              <a:uLnTx/>
              <a:uFillTx/>
              <a:latin typeface="+mj-lt"/>
              <a:ea typeface="+mj-ea"/>
              <a:cs typeface="+mj-cs"/>
            </a:endParaRPr>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1729" y="1295868"/>
            <a:ext cx="8966200" cy="544148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60574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E1FFE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E1FFE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E1FFE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2A7B6F1E46774DBD5C7F1DD129BFD5" ma:contentTypeVersion="4" ma:contentTypeDescription="Create a new document." ma:contentTypeScope="" ma:versionID="15bd51e93a69a96024dcb2415bd3bf46">
  <xsd:schema xmlns:xsd="http://www.w3.org/2001/XMLSchema" xmlns:xs="http://www.w3.org/2001/XMLSchema" xmlns:p="http://schemas.microsoft.com/office/2006/metadata/properties" xmlns:ns1="http://schemas.microsoft.com/sharepoint/v3" xmlns:ns2="9c16dc54-5a24-4afd-a61c-664ec7eab416" targetNamespace="http://schemas.microsoft.com/office/2006/metadata/properties" ma:root="true" ma:fieldsID="a0860fcfb153a9e8d6d1856a0bd2c86a" ns1:_="" ns2:_="">
    <xsd:import namespace="http://schemas.microsoft.com/sharepoint/v3"/>
    <xsd:import namespace="9c16dc54-5a24-4afd-a61c-664ec7eab416"/>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c16dc54-5a24-4afd-a61c-664ec7eab4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8F0DF0-3DB6-497D-8D97-0C640A670CD1}"/>
</file>

<file path=customXml/itemProps2.xml><?xml version="1.0" encoding="utf-8"?>
<ds:datastoreItem xmlns:ds="http://schemas.openxmlformats.org/officeDocument/2006/customXml" ds:itemID="{613F99F3-31EB-44B7-82BF-3B0DF3486739}"/>
</file>

<file path=customXml/itemProps3.xml><?xml version="1.0" encoding="utf-8"?>
<ds:datastoreItem xmlns:ds="http://schemas.openxmlformats.org/officeDocument/2006/customXml" ds:itemID="{024F812E-56A8-4EDB-973E-2B6704056F95}"/>
</file>

<file path=docProps/app.xml><?xml version="1.0" encoding="utf-8"?>
<Properties xmlns="http://schemas.openxmlformats.org/officeDocument/2006/extended-properties" xmlns:vt="http://schemas.openxmlformats.org/officeDocument/2006/docPropsVTypes">
  <TotalTime>3307</TotalTime>
  <Words>320</Words>
  <Application>Microsoft Office PowerPoint</Application>
  <PresentationFormat>On-screen Show (4:3)</PresentationFormat>
  <Paragraphs>50</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3D Modeling Basics</vt:lpstr>
      <vt:lpstr>3DM for Construction</vt:lpstr>
      <vt:lpstr>3DM Benefits</vt:lpstr>
      <vt:lpstr>3DM: MAP-21 Provisions</vt:lpstr>
      <vt:lpstr>FHWA Role on 3DM</vt:lpstr>
      <vt:lpstr>Slide 6</vt:lpstr>
    </vt:vector>
  </TitlesOfParts>
  <Company>FHWA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3D Engineered Models for Construction - Part 1 Introduction</dc:title>
  <dc:subject>EDC-2</dc:subject>
  <dc:creator>FHWA</dc:creator>
  <cp:lastModifiedBy>KYTC</cp:lastModifiedBy>
  <cp:revision>265</cp:revision>
  <dcterms:created xsi:type="dcterms:W3CDTF">2011-03-09T22:21:37Z</dcterms:created>
  <dcterms:modified xsi:type="dcterms:W3CDTF">2015-03-04T15:15:22Z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0x010100112A7B6F1E46774DBD5C7F1DD129BFD5</vt:lpwstr>
  </property>
</Properties>
</file>